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crdownload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8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8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6" r:id="rId19"/>
    <p:sldId id="281" r:id="rId20"/>
    <p:sldId id="270" r:id="rId21"/>
    <p:sldId id="271" r:id="rId22"/>
    <p:sldId id="272" r:id="rId23"/>
    <p:sldId id="283" r:id="rId24"/>
    <p:sldId id="285" r:id="rId25"/>
    <p:sldId id="273" r:id="rId26"/>
    <p:sldId id="277" r:id="rId27"/>
    <p:sldId id="275" r:id="rId28"/>
    <p:sldId id="276" r:id="rId29"/>
    <p:sldId id="274" r:id="rId30"/>
    <p:sldId id="280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2BA"/>
    <a:srgbClr val="857B7C"/>
    <a:srgbClr val="CA3644"/>
    <a:srgbClr val="402CD4"/>
    <a:srgbClr val="5BDD71"/>
    <a:srgbClr val="DFE276"/>
    <a:srgbClr val="E9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1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06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8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9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1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75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0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9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7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88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8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87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81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4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29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" name="voltage.wav"/>
          </p:stSnd>
        </p:sndAc>
      </p:transition>
    </mc:Choice>
    <mc:Fallback xmlns="">
      <p:transition spd="slow">
        <p:push dir="u"/>
        <p:sndAc>
          <p:stSnd>
            <p:snd r:embed="rId3" name="voltag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904C3C-65CA-4693-9CCA-2AD8BD0DE518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BE5DEA-0B77-4718-983A-01EAB50270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234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19" name="voltage.wav"/>
          </p:stSnd>
        </p:sndAc>
      </p:transition>
    </mc:Choice>
    <mc:Fallback xmlns="">
      <p:transition spd="slow">
        <p:push dir="u"/>
        <p:sndAc>
          <p:stSnd>
            <p:snd r:embed="rId20" name="voltage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45.jpe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jpg"/><Relationship Id="rId4" Type="http://schemas.openxmlformats.org/officeDocument/2006/relationships/image" Target="../media/image5.crdownload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Resim" descr="sky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0" y="-15765"/>
            <a:ext cx="9144000" cy="85072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075" name="5 Metin kutusu"/>
          <p:cNvSpPr txBox="1">
            <a:spLocks noChangeArrowheads="1"/>
          </p:cNvSpPr>
          <p:nvPr/>
        </p:nvSpPr>
        <p:spPr bwMode="auto">
          <a:xfrm>
            <a:off x="1452563" y="249238"/>
            <a:ext cx="1547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800" b="1" dirty="0" smtClean="0">
                <a:latin typeface="DINbek Bold"/>
              </a:rPr>
              <a:t>KÜÇÜKYALI </a:t>
            </a:r>
            <a:r>
              <a:rPr lang="tr-TR" altLang="tr-TR" sz="800" b="1" dirty="0">
                <a:latin typeface="DINbek Bold"/>
              </a:rPr>
              <a:t>MESLEKİ VE TEKNİK ANADOLU LİSESİ</a:t>
            </a:r>
          </a:p>
          <a:p>
            <a:pPr eaLnBrk="1" hangingPunct="1"/>
            <a:endParaRPr lang="tr-TR" altLang="tr-TR" sz="800" dirty="0">
              <a:latin typeface="DINbek Bold"/>
            </a:endParaRPr>
          </a:p>
        </p:txBody>
      </p:sp>
      <p:pic>
        <p:nvPicPr>
          <p:cNvPr id="3076" name="13 Resim" descr="cocuk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1763"/>
            <a:ext cx="91440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Dikdörtgen"/>
          <p:cNvSpPr/>
          <p:nvPr/>
        </p:nvSpPr>
        <p:spPr>
          <a:xfrm>
            <a:off x="1703512" y="4915034"/>
            <a:ext cx="8856984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DEĞERLİ </a:t>
            </a:r>
            <a:r>
              <a:rPr lang="tr-T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ÖĞRENCİLER</a:t>
            </a:r>
            <a:endParaRPr lang="tr-T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tr-T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MESLEKİ VE TEKNİK ANADOLU LİSELERİNİ </a:t>
            </a:r>
          </a:p>
          <a:p>
            <a:pPr algn="ctr">
              <a:defRPr/>
            </a:pPr>
            <a:r>
              <a:rPr lang="tr-T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TANIMADAN KARAR VERMEYİN </a:t>
            </a:r>
          </a:p>
        </p:txBody>
      </p:sp>
      <p:sp>
        <p:nvSpPr>
          <p:cNvPr id="20" name="19 Dikdörtgen"/>
          <p:cNvSpPr/>
          <p:nvPr/>
        </p:nvSpPr>
        <p:spPr>
          <a:xfrm>
            <a:off x="3000376" y="116633"/>
            <a:ext cx="766762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144000" algn="r">
              <a:defRPr/>
            </a:pPr>
            <a:r>
              <a:rPr lang="tr-TR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Geleceğinizle İlgili Yol Ayrımındasınız </a:t>
            </a:r>
          </a:p>
        </p:txBody>
      </p:sp>
    </p:spTree>
    <p:extLst>
      <p:ext uri="{BB962C8B-B14F-4D97-AF65-F5344CB8AC3E}">
        <p14:creationId xmlns:p14="http://schemas.microsoft.com/office/powerpoint/2010/main" val="10299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4104D-B880-CDF9-B4B2-05BCD630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778" y="5325485"/>
            <a:ext cx="9493486" cy="1532515"/>
          </a:xfrm>
        </p:spPr>
        <p:txBody>
          <a:bodyPr>
            <a:normAutofit fontScale="90000"/>
          </a:bodyPr>
          <a:lstStyle/>
          <a:p>
            <a:pPr algn="ctr"/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elektrik ve elektroniğin sağlam temellerini </a:t>
            </a:r>
            <a:r>
              <a:rPr lang="tr-TR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ATMA YOLUNDA İLERLİYORUZ.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345473" y="115978"/>
            <a:ext cx="411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Elektrik Tesisatları ve Dağıtımı Dalı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07" y="777240"/>
            <a:ext cx="6064326" cy="454824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1807" y="1345717"/>
            <a:ext cx="4547812" cy="34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6EBC06-0123-F8D7-9D0F-7C46B0A0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4487332"/>
            <a:ext cx="9005028" cy="208646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OKULUMUZ VE ALANIMIZ</a:t>
            </a:r>
            <a:r>
              <a:rPr lang="tr-TR" dirty="0"/>
              <a:t>, MİLLİ EĞİTİM BAKANLIĞIMIZCA SEÇİLEN 51 </a:t>
            </a:r>
            <a:r>
              <a:rPr lang="tr-TR" b="1" dirty="0">
                <a:solidFill>
                  <a:srgbClr val="FF0000"/>
                </a:solidFill>
              </a:rPr>
              <a:t>AR-GE</a:t>
            </a:r>
            <a:r>
              <a:rPr lang="tr-TR" dirty="0"/>
              <a:t> </a:t>
            </a:r>
            <a:r>
              <a:rPr lang="tr-TR" dirty="0" smtClean="0"/>
              <a:t>OKULUNDAN VE ALANINDAN BİRİ OLMAYA HAK KAZANMIŞTIR.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5" name="İçerik Yer Tutucusu 20">
            <a:extLst>
              <a:ext uri="{FF2B5EF4-FFF2-40B4-BE49-F238E27FC236}">
                <a16:creationId xmlns:a16="http://schemas.microsoft.com/office/drawing/2014/main" id="{C6E6F680-5CCE-9A90-93D3-58691C9BE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65" y="777240"/>
            <a:ext cx="8321041" cy="35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E15DC-AD8B-F543-A146-727E6F9B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1639730"/>
            <a:ext cx="8497028" cy="1043577"/>
          </a:xfrm>
        </p:spPr>
        <p:txBody>
          <a:bodyPr/>
          <a:lstStyle/>
          <a:p>
            <a:r>
              <a:rPr lang="tr-TR" dirty="0"/>
              <a:t>ARAŞTIRMA GELİŞTİRME </a:t>
            </a:r>
            <a:r>
              <a:rPr lang="tr-TR" dirty="0" smtClean="0"/>
              <a:t>KAPSAMINDA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C0C3B1-1933-2241-DAB3-C45CCE70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472" y="1007719"/>
            <a:ext cx="6951362" cy="6320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r-TR" sz="4000" dirty="0"/>
              <a:t>AR-GE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57" y="2527663"/>
            <a:ext cx="4867729" cy="365079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2" y="2527663"/>
            <a:ext cx="4892447" cy="36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35EC74-F23E-6C24-06E3-82A7765F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5350933"/>
            <a:ext cx="10370278" cy="1507067"/>
          </a:xfrm>
        </p:spPr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tr-TR" dirty="0"/>
              <a:t>MİLLİ EĞİTİM BAKANLIĞINA ;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ELEKTRİK-ELEKTRONİK DENEY </a:t>
            </a:r>
            <a:r>
              <a:rPr lang="tr-TR" dirty="0"/>
              <a:t>SETLERİ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6B05FBB3-E9EE-FA86-0B35-2BF8FFDC7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822" y="777240"/>
            <a:ext cx="7474095" cy="4204179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04" y="777240"/>
            <a:ext cx="7474096" cy="42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A8D538-9E80-457E-86CD-2433DF91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6270170"/>
            <a:ext cx="9106628" cy="507873"/>
          </a:xfrm>
        </p:spPr>
        <p:txBody>
          <a:bodyPr>
            <a:normAutofit fontScale="90000"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tr-TR" dirty="0" smtClean="0"/>
              <a:t>HER TÜRLÜ LED </a:t>
            </a:r>
            <a:r>
              <a:rPr lang="tr-TR" dirty="0"/>
              <a:t>ARMATÜRLER(LAMBA)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133870"/>
            <a:ext cx="661261" cy="66126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2579" y="1479511"/>
            <a:ext cx="5475039" cy="410627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3696" y="1479511"/>
            <a:ext cx="5475039" cy="41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F2C361-E623-848D-9349-D03D648D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6175829"/>
            <a:ext cx="10672355" cy="68217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dirty="0" smtClean="0"/>
              <a:t>MÜŞTERİ TALEPLERİNE UYGUN ELEKTRONİK </a:t>
            </a:r>
            <a:r>
              <a:rPr lang="tr-TR" dirty="0"/>
              <a:t>CİHAZLAR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DD4BD2B-8537-ECAD-6F23-75527F2A0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28" y="790302"/>
            <a:ext cx="5518411" cy="539541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29042"/>
            <a:ext cx="661261" cy="6612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6849" y="1970610"/>
            <a:ext cx="5395203" cy="30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25EBFA-D753-2A87-EBA8-32D05EEA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3" y="5766526"/>
            <a:ext cx="10398231" cy="81704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dirty="0"/>
              <a:t>ÖZEL SEKTÖR İÇİN ÇEŞİTLİ DEVRE </a:t>
            </a:r>
            <a:r>
              <a:rPr lang="tr-TR" dirty="0" smtClean="0"/>
              <a:t>KARTLARI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1592"/>
            <a:ext cx="661261" cy="66126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221" y="1859493"/>
            <a:ext cx="4830355" cy="27170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75479" y="1099383"/>
            <a:ext cx="5017285" cy="376296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23" y="802853"/>
            <a:ext cx="6438253" cy="48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42104"/>
            <a:ext cx="661261" cy="661261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B525EBFA-D753-2A87-EBA8-32D05EEA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3" y="6152606"/>
            <a:ext cx="10398231" cy="70539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dirty="0"/>
              <a:t>ÖZEL SEKTÖR İÇİN ÇEŞİTLİ DEVRE </a:t>
            </a:r>
            <a:r>
              <a:rPr lang="tr-TR" dirty="0" smtClean="0"/>
              <a:t>KARTLARI</a:t>
            </a:r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AB08966-2528-93A9-E107-1A9F9EC3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48" y="802853"/>
            <a:ext cx="3141734" cy="482869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57" y="802853"/>
            <a:ext cx="6438253" cy="48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F9AAC5-EE2B-FE21-4C0B-92CC07BF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266" y="2784046"/>
            <a:ext cx="8814527" cy="3908854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/>
              <a:t>ARAŞTIRMA VE GELİŞTİRME YAPTIĞIMIZ </a:t>
            </a:r>
            <a:r>
              <a:rPr lang="tr-TR" sz="4000" dirty="0"/>
              <a:t>ÜRÜNLERİMİZ </a:t>
            </a:r>
            <a:r>
              <a:rPr lang="tr-TR" sz="4000" b="1" u="sng" dirty="0" smtClean="0">
                <a:solidFill>
                  <a:srgbClr val="FF0000"/>
                </a:solidFill>
              </a:rPr>
              <a:t>K-TECH</a:t>
            </a:r>
            <a:r>
              <a:rPr lang="tr-TR" sz="4000" dirty="0" smtClean="0"/>
              <a:t> </a:t>
            </a:r>
            <a:r>
              <a:rPr lang="tr-TR" sz="4000" dirty="0"/>
              <a:t>MARKASI İLE DÖNER SERMAYE İŞLETMEMİZCE </a:t>
            </a:r>
            <a:r>
              <a:rPr lang="tr-TR" sz="4000" dirty="0" smtClean="0"/>
              <a:t>PİYASAYA SUNULMAKTADIR.</a:t>
            </a:r>
            <a:endParaRPr lang="tr-TR" sz="4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42104"/>
            <a:ext cx="661261" cy="66126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35" y="803365"/>
            <a:ext cx="3976590" cy="18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E15DC-AD8B-F543-A146-727E6F9B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1613347"/>
            <a:ext cx="8865328" cy="670112"/>
          </a:xfrm>
        </p:spPr>
        <p:txBody>
          <a:bodyPr/>
          <a:lstStyle/>
          <a:p>
            <a:r>
              <a:rPr lang="tr-TR" dirty="0"/>
              <a:t>DÖNER SERMAYE(DÖSE) </a:t>
            </a:r>
            <a:r>
              <a:rPr lang="tr-TR" dirty="0" smtClean="0"/>
              <a:t> KAPSAMINDA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C0C3B1-1933-2241-DAB3-C45CCE70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472" y="960568"/>
            <a:ext cx="6951362" cy="6320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tr-TR" sz="4000" dirty="0"/>
              <a:t>DÖNER SERMAYE(DÖSE)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4268" y="2838495"/>
            <a:ext cx="4440284" cy="33302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245" y="2838495"/>
            <a:ext cx="4440286" cy="333021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7 Resim" descr="girl-stud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41402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Resim" descr="sk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24000" y="0"/>
            <a:ext cx="9144000" cy="85072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7" name="16 Dikdörtgen"/>
          <p:cNvSpPr/>
          <p:nvPr/>
        </p:nvSpPr>
        <p:spPr>
          <a:xfrm>
            <a:off x="7458891" y="1341438"/>
            <a:ext cx="3209109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r-TR" sz="3200" b="1" dirty="0"/>
              <a:t>Mesleki ve Teknik Anadolu </a:t>
            </a:r>
            <a:r>
              <a:rPr lang="tr-TR" sz="3200" b="1" dirty="0" smtClean="0"/>
              <a:t>Lisesi- Anadolu Teknik Programına (ATP) tercih ve puan  </a:t>
            </a:r>
            <a:r>
              <a:rPr lang="tr-TR" sz="3200" b="1" dirty="0"/>
              <a:t>önceliğine göre öğrenci </a:t>
            </a:r>
            <a:r>
              <a:rPr lang="tr-TR" sz="3200" b="1" dirty="0" smtClean="0"/>
              <a:t>alınmaktadır.</a:t>
            </a:r>
            <a:endParaRPr lang="tr-T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2955101" y="116633"/>
            <a:ext cx="771289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2800" b="1" dirty="0">
                <a:ln/>
                <a:solidFill>
                  <a:schemeClr val="accent6"/>
                </a:solidFill>
              </a:rPr>
              <a:t>Mesleki ve Teknik Anadolu Lisesine Giriş </a:t>
            </a:r>
          </a:p>
        </p:txBody>
      </p:sp>
      <p:sp>
        <p:nvSpPr>
          <p:cNvPr id="4102" name="5 Metin kutusu"/>
          <p:cNvSpPr txBox="1">
            <a:spLocks noChangeArrowheads="1"/>
          </p:cNvSpPr>
          <p:nvPr/>
        </p:nvSpPr>
        <p:spPr bwMode="auto">
          <a:xfrm>
            <a:off x="1452563" y="249238"/>
            <a:ext cx="1547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800" b="1" dirty="0" smtClean="0">
                <a:latin typeface="DINbek Bold"/>
              </a:rPr>
              <a:t>KÜÇÜKYALI </a:t>
            </a:r>
            <a:r>
              <a:rPr lang="tr-TR" altLang="tr-TR" sz="800" b="1" dirty="0">
                <a:latin typeface="DINbek Bold"/>
              </a:rPr>
              <a:t>MESLEKİ VE TEKNİK ANADOLU LİSESİ</a:t>
            </a:r>
          </a:p>
          <a:p>
            <a:pPr eaLnBrk="1" hangingPunct="1"/>
            <a:endParaRPr lang="tr-TR" altLang="tr-TR" sz="800" dirty="0">
              <a:latin typeface="DINbek Bold"/>
            </a:endParaRPr>
          </a:p>
        </p:txBody>
      </p:sp>
      <p:sp>
        <p:nvSpPr>
          <p:cNvPr id="10" name="16 Dikdörtgen"/>
          <p:cNvSpPr/>
          <p:nvPr/>
        </p:nvSpPr>
        <p:spPr>
          <a:xfrm>
            <a:off x="1524000" y="4516188"/>
            <a:ext cx="5686697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r-TR" sz="3600" b="1" dirty="0"/>
              <a:t>Okulumuz </a:t>
            </a:r>
            <a:r>
              <a:rPr lang="tr-TR" sz="3600" b="1" dirty="0" smtClean="0"/>
              <a:t>ATP, % </a:t>
            </a:r>
            <a:r>
              <a:rPr lang="tr-TR" sz="3600" b="1" dirty="0" err="1" smtClean="0"/>
              <a:t>lik</a:t>
            </a:r>
            <a:r>
              <a:rPr lang="tr-TR" sz="3600" b="1" dirty="0" smtClean="0"/>
              <a:t> dilim tercih </a:t>
            </a:r>
            <a:r>
              <a:rPr lang="tr-TR" sz="3600" b="1" dirty="0"/>
              <a:t>önceliğine göre öğrenci alan </a:t>
            </a:r>
            <a:r>
              <a:rPr lang="tr-TR" sz="3600" b="1" dirty="0" smtClean="0"/>
              <a:t>okullardan  biridir.</a:t>
            </a:r>
            <a:endParaRPr lang="tr-T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8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0FE485-81E7-5806-ED01-83CE6906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5" y="1497053"/>
            <a:ext cx="3647440" cy="3802879"/>
          </a:xfrm>
        </p:spPr>
        <p:txBody>
          <a:bodyPr>
            <a:normAutofit/>
          </a:bodyPr>
          <a:lstStyle/>
          <a:p>
            <a:r>
              <a:rPr lang="tr-TR" dirty="0"/>
              <a:t>DÖNER </a:t>
            </a:r>
            <a:r>
              <a:rPr lang="tr-TR" dirty="0" smtClean="0"/>
              <a:t>SERMAYE(DÖSE) </a:t>
            </a:r>
            <a:r>
              <a:rPr lang="tr-TR" dirty="0"/>
              <a:t>İŞLETMEMİZDE ÖĞRENCİLERİMİZ DERS SAATLERİ DIŞINDA ÜRETİME </a:t>
            </a:r>
            <a:r>
              <a:rPr lang="tr-TR" dirty="0" smtClean="0"/>
              <a:t>KATILMAKTADIR.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21" y="804132"/>
            <a:ext cx="7131299" cy="534847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46263-4085-D1C3-C508-65AC1EC3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512119"/>
            <a:ext cx="5109478" cy="3680462"/>
          </a:xfrm>
        </p:spPr>
        <p:txBody>
          <a:bodyPr/>
          <a:lstStyle/>
          <a:p>
            <a:r>
              <a:rPr lang="tr-TR" dirty="0" smtClean="0"/>
              <a:t>ÖĞRENCİLERİMİZ DÖSE KAPSAMINDA UYGULAMALI EĞİTİM YAPMAKTADIR.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5115FBF-FDE1-BD5B-5A2C-2E05FD182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25" y="804132"/>
            <a:ext cx="4795123" cy="560911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855778-7724-0A65-837E-A74E78D6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698526"/>
            <a:ext cx="4121586" cy="2743200"/>
          </a:xfrm>
        </p:spPr>
        <p:txBody>
          <a:bodyPr/>
          <a:lstStyle/>
          <a:p>
            <a:r>
              <a:rPr lang="tr-TR" dirty="0"/>
              <a:t>DÖSE KAPSAMINDA MADDİ </a:t>
            </a:r>
            <a:r>
              <a:rPr lang="tr-TR" dirty="0" smtClean="0"/>
              <a:t>KAZANÇ SAĞLANMAKTADIR.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46063F-D40D-BAEB-7859-FEE99D35A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83" y="804133"/>
            <a:ext cx="6620123" cy="538326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855778-7724-0A65-837E-A74E78D6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698526"/>
            <a:ext cx="4121586" cy="2743200"/>
          </a:xfrm>
        </p:spPr>
        <p:txBody>
          <a:bodyPr/>
          <a:lstStyle/>
          <a:p>
            <a:r>
              <a:rPr lang="tr-TR" dirty="0"/>
              <a:t>DÖSE KAPSAMINDA MADDİ </a:t>
            </a:r>
            <a:r>
              <a:rPr lang="tr-TR" dirty="0" smtClean="0"/>
              <a:t>KAZANÇ SAĞLANMAKTADIR.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8843" y="1519414"/>
            <a:ext cx="5722255" cy="42916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855778-7724-0A65-837E-A74E78D6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958017"/>
            <a:ext cx="4010297" cy="2743200"/>
          </a:xfrm>
        </p:spPr>
        <p:txBody>
          <a:bodyPr/>
          <a:lstStyle/>
          <a:p>
            <a:r>
              <a:rPr lang="tr-TR" dirty="0"/>
              <a:t>DÖSE KAPSAMINDA MADDİ </a:t>
            </a:r>
            <a:r>
              <a:rPr lang="tr-TR" dirty="0" smtClean="0"/>
              <a:t>KAZANÇ SAĞLANMAKTADIR.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804132"/>
            <a:ext cx="6734628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219511-BDA0-3B54-C6DB-6E4F295E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804132"/>
            <a:ext cx="10335308" cy="406125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BUNLARLA BİRLİKTE  </a:t>
            </a:r>
            <a:r>
              <a:rPr lang="tr-TR" dirty="0"/>
              <a:t>ELEKTRİK ELEKTRONİK ALANI BAKANLIĞIMIZCA </a:t>
            </a:r>
            <a:br>
              <a:rPr lang="tr-TR" dirty="0"/>
            </a:br>
            <a:r>
              <a:rPr lang="tr-TR" b="1" dirty="0" smtClean="0">
                <a:solidFill>
                  <a:srgbClr val="E95317"/>
                </a:solidFill>
              </a:rPr>
              <a:t>ADALAR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 </a:t>
            </a:r>
            <a:r>
              <a:rPr lang="tr-TR" dirty="0" smtClean="0"/>
              <a:t>				</a:t>
            </a:r>
            <a:r>
              <a:rPr lang="tr-TR" b="1" dirty="0" smtClean="0">
                <a:solidFill>
                  <a:srgbClr val="DFE276"/>
                </a:solidFill>
              </a:rPr>
              <a:t>ATAŞEHİR</a:t>
            </a:r>
            <a:r>
              <a:rPr lang="tr-TR" dirty="0"/>
              <a:t/>
            </a:r>
            <a:br>
              <a:rPr lang="tr-TR" dirty="0"/>
            </a:br>
            <a:r>
              <a:rPr lang="tr-TR" sz="3100" b="1" dirty="0"/>
              <a:t>                        </a:t>
            </a:r>
            <a:r>
              <a:rPr lang="tr-TR" sz="3100" b="1" dirty="0" smtClean="0"/>
              <a:t>				</a:t>
            </a:r>
            <a:r>
              <a:rPr lang="tr-TR" sz="3100" b="1" dirty="0" smtClean="0">
                <a:solidFill>
                  <a:srgbClr val="5BDD71"/>
                </a:solidFill>
              </a:rPr>
              <a:t>KADIKÖY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 </a:t>
            </a:r>
            <a:r>
              <a:rPr lang="tr-TR" dirty="0" smtClean="0"/>
              <a:t>													</a:t>
            </a:r>
            <a:r>
              <a:rPr lang="tr-TR" b="1" dirty="0" smtClean="0">
                <a:solidFill>
                  <a:srgbClr val="402CD4"/>
                </a:solidFill>
              </a:rPr>
              <a:t>KARTAL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 </a:t>
            </a:r>
            <a:r>
              <a:rPr lang="tr-TR" dirty="0" smtClean="0"/>
              <a:t>																	</a:t>
            </a:r>
            <a:r>
              <a:rPr lang="tr-TR" b="1" dirty="0" smtClean="0">
                <a:solidFill>
                  <a:srgbClr val="DE22BA"/>
                </a:solidFill>
              </a:rPr>
              <a:t>MALTEPE</a:t>
            </a:r>
            <a:r>
              <a:rPr lang="tr-TR" dirty="0" smtClean="0"/>
              <a:t>                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İLÇELERİNİN ETKİLEŞİMLİ TAHTA DESTEK NOKTASI OLARAK </a:t>
            </a:r>
            <a:r>
              <a:rPr lang="tr-TR" dirty="0" smtClean="0"/>
              <a:t>SEÇİLMİŞTİR.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9FEC4EF-1907-E9A6-86E5-B76ADD6892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80" y="4865386"/>
            <a:ext cx="2638696" cy="18583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3" y="142871"/>
            <a:ext cx="1430483" cy="6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61C0C3B1-1933-2241-DAB3-C45CCE7082F8}"/>
              </a:ext>
            </a:extLst>
          </p:cNvPr>
          <p:cNvSpPr txBox="1">
            <a:spLocks/>
          </p:cNvSpPr>
          <p:nvPr/>
        </p:nvSpPr>
        <p:spPr>
          <a:xfrm>
            <a:off x="1345474" y="685188"/>
            <a:ext cx="9805126" cy="1525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v"/>
            </a:pPr>
            <a:r>
              <a:rPr lang="tr-TR" sz="4000" dirty="0" smtClean="0"/>
              <a:t>SANAYİ İŞBİRLİĞİ PROTOKOLLERİMİZ</a:t>
            </a:r>
            <a:endParaRPr lang="tr-TR" sz="4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44" y="2211001"/>
            <a:ext cx="2309293" cy="326233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1" y="2211001"/>
            <a:ext cx="5825600" cy="32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19386" y="5276478"/>
            <a:ext cx="8589281" cy="1581522"/>
          </a:xfrm>
        </p:spPr>
        <p:txBody>
          <a:bodyPr>
            <a:normAutofit/>
          </a:bodyPr>
          <a:lstStyle/>
          <a:p>
            <a:pPr algn="ctr"/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ELEKTRİK ELEKTRONİK ALANI VE </a:t>
            </a:r>
            <a:r>
              <a:rPr lang="tr-T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BOSCH </a:t>
            </a: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FİRMASI ELEKTRİKLİ EL ALETLERİ TAMİR ATÖLYESİ KURARAK </a:t>
            </a:r>
            <a:r>
              <a:rPr lang="tr-T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BOSCH</a:t>
            </a: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FİRMASININ </a:t>
            </a:r>
            <a:r>
              <a:rPr lang="tr-T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BAKIM ONARIM SERVİSİ</a:t>
            </a: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OLMA YOLUNDA İLERLEMEKTEYİZ.</a:t>
            </a:r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86" y="804132"/>
            <a:ext cx="7263592" cy="408577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049007" y="269438"/>
            <a:ext cx="718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BOSCH FİRMASININ BAKIM ONARIM SERVİSİ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9" y="804132"/>
            <a:ext cx="5447695" cy="40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047999" y="142871"/>
            <a:ext cx="7794171" cy="66126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TURKCELL ROBOTİK ve KODLAMA ATÖLYEMİZ</a:t>
            </a:r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63" y="804132"/>
            <a:ext cx="7995356" cy="434329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sp>
        <p:nvSpPr>
          <p:cNvPr id="6" name="Metin Yer Tutucusu 2"/>
          <p:cNvSpPr txBox="1">
            <a:spLocks/>
          </p:cNvSpPr>
          <p:nvPr/>
        </p:nvSpPr>
        <p:spPr>
          <a:xfrm>
            <a:off x="1519386" y="5276478"/>
            <a:ext cx="10411215" cy="1581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ELEKTRİK ELEKTRONİK ALANI VE </a:t>
            </a:r>
            <a:r>
              <a:rPr lang="tr-T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TURKCELL </a:t>
            </a: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FİRMASI ROBOTİK VE KODLAMA  ATÖLYESİ KURARAK </a:t>
            </a:r>
            <a:r>
              <a:rPr lang="tr-T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ROBOTİK VE YAPAY ZEKA UYGULAMALARI GELİŞTİRME </a:t>
            </a:r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OLMA YOLUNDA İLERLEMEKTEYİZ.</a:t>
            </a:r>
            <a:endParaRPr lang="tr-T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709" y="1347045"/>
            <a:ext cx="4343295" cy="32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521DDA-7AB8-FB39-185F-0B5DC361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007115"/>
            <a:ext cx="9397138" cy="3192336"/>
          </a:xfrm>
        </p:spPr>
        <p:txBody>
          <a:bodyPr>
            <a:normAutofit fontScale="90000"/>
          </a:bodyPr>
          <a:lstStyle/>
          <a:p>
            <a:r>
              <a:rPr lang="tr-TR" altLang="tr-TR" sz="4000" b="1" dirty="0">
                <a:latin typeface="Calibri" panose="020F0502020204030204" pitchFamily="34" charset="0"/>
              </a:rPr>
              <a:t>Eğitim ve Kariyer İmkânları </a:t>
            </a:r>
            <a:br>
              <a:rPr lang="tr-TR" altLang="tr-TR" sz="4000" b="1" dirty="0">
                <a:latin typeface="Calibri" panose="020F0502020204030204" pitchFamily="34" charset="0"/>
              </a:rPr>
            </a:br>
            <a:r>
              <a:rPr lang="tr-TR" altLang="tr-TR" sz="4000" dirty="0" smtClean="0">
                <a:latin typeface="Calibri" panose="020F0502020204030204" pitchFamily="34" charset="0"/>
              </a:rPr>
              <a:t>Mesleki ve teknik Anadolu </a:t>
            </a:r>
            <a:r>
              <a:rPr lang="tr-TR" altLang="tr-TR" sz="4000" dirty="0">
                <a:latin typeface="Calibri" panose="020F0502020204030204" pitchFamily="34" charset="0"/>
              </a:rPr>
              <a:t>lisesinden sonra “Yükseköğretime Geçiş </a:t>
            </a:r>
            <a:r>
              <a:rPr lang="tr-TR" altLang="tr-TR" sz="4000" dirty="0" err="1">
                <a:latin typeface="Calibri" panose="020F0502020204030204" pitchFamily="34" charset="0"/>
              </a:rPr>
              <a:t>Sınavı”nda</a:t>
            </a:r>
            <a:r>
              <a:rPr lang="tr-TR" altLang="tr-TR" sz="4000" dirty="0">
                <a:latin typeface="Calibri" panose="020F0502020204030204" pitchFamily="34" charset="0"/>
              </a:rPr>
              <a:t> başarılı olanlar, lisans programlarına ya da meslek yüksekokullarının ilgili bölümlerine devam edebilirler.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345474" y="4402434"/>
            <a:ext cx="10008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sz="3600" dirty="0">
                <a:latin typeface="Calibri" panose="020F0502020204030204" pitchFamily="34" charset="0"/>
              </a:rPr>
              <a:t>Elektrik-Elektronik Teknolojisi alanında eğitim almış kişiler, kamuya veya özel sektöre ait işletmelerde </a:t>
            </a:r>
            <a:r>
              <a:rPr lang="tr-TR" altLang="tr-TR" sz="3600" dirty="0" smtClean="0">
                <a:latin typeface="Calibri" panose="020F0502020204030204" pitchFamily="34" charset="0"/>
              </a:rPr>
              <a:t>çalışabilirler veya </a:t>
            </a:r>
            <a:r>
              <a:rPr lang="tr-TR" altLang="tr-TR" sz="3600" dirty="0">
                <a:latin typeface="Calibri" panose="020F0502020204030204" pitchFamily="34" charset="0"/>
              </a:rPr>
              <a:t>kendi iş yerlerini de açabilirler.</a:t>
            </a:r>
          </a:p>
        </p:txBody>
      </p:sp>
    </p:spTree>
    <p:extLst>
      <p:ext uri="{BB962C8B-B14F-4D97-AF65-F5344CB8AC3E}">
        <p14:creationId xmlns:p14="http://schemas.microsoft.com/office/powerpoint/2010/main" val="37331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3F2DC7-ADCC-89BF-BD60-0B0E06C42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256" y="478018"/>
            <a:ext cx="9246006" cy="1254034"/>
          </a:xfrm>
        </p:spPr>
        <p:txBody>
          <a:bodyPr>
            <a:normAutofit fontScale="90000"/>
          </a:bodyPr>
          <a:lstStyle/>
          <a:p>
            <a:r>
              <a:rPr lang="tr-TR" sz="3600" dirty="0"/>
              <a:t>KÜÇÜKYALI MESLEKİ VE TEKNİK ANADOLU LİSESİ</a:t>
            </a:r>
            <a:br>
              <a:rPr lang="tr-TR" sz="3600" dirty="0"/>
            </a:br>
            <a:r>
              <a:rPr lang="tr-TR" sz="2700" dirty="0" smtClean="0"/>
              <a:t>(https</a:t>
            </a:r>
            <a:r>
              <a:rPr lang="tr-TR" sz="2700" dirty="0"/>
              <a:t>://</a:t>
            </a:r>
            <a:r>
              <a:rPr lang="tr-TR" sz="2700" dirty="0" smtClean="0"/>
              <a:t>kmtal.meb.k12.tr)</a:t>
            </a:r>
            <a:endParaRPr lang="tr-TR" sz="27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2C3C769-B42A-6D39-6806-68528B91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842" y="2225991"/>
            <a:ext cx="11085420" cy="4403409"/>
          </a:xfrm>
        </p:spPr>
        <p:txBody>
          <a:bodyPr>
            <a:normAutofit fontScale="32500" lnSpcReduction="2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  <a:latin typeface="Algerian" panose="04020705040A02060702" pitchFamily="82" charset="0"/>
              </a:rPr>
              <a:t>BİLİŞİM TEKNOLOJİLERİ </a:t>
            </a:r>
            <a:r>
              <a:rPr lang="tr-TR" sz="36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ALANI 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(https://www.youtube.com/watch?v=b6iDHprAE28)</a:t>
            </a:r>
            <a:endParaRPr lang="tr-T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Yazılım </a:t>
            </a: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Geliştirme Dalı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ELEKTRİK </a:t>
            </a:r>
            <a:r>
              <a:rPr lang="tr-TR" sz="3600" dirty="0">
                <a:solidFill>
                  <a:schemeClr val="tx1"/>
                </a:solidFill>
                <a:latin typeface="Algerian" panose="04020705040A02060702" pitchFamily="82" charset="0"/>
              </a:rPr>
              <a:t>ELEKTRONİK TEKNOLOJİLERİ ALANI 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(https://www.youtube.com/watch?v=pPt03Esh9Xw)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Endüstriyel Bakım Onarım </a:t>
            </a:r>
            <a:r>
              <a:rPr lang="tr-T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Elektronik Haberleşme 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Elektrik </a:t>
            </a: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Tesisatları ve Dağıtımı Dalı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  <a:latin typeface="Algerian" panose="04020705040A02060702" pitchFamily="82" charset="0"/>
              </a:rPr>
              <a:t>İNŞAAT TEKNOLOJİSİ ALANI 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(https://www.youtube.com/watch?v=oa2M8Vt7Fjs)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Mimari Yapı Teknik Ressamlığı </a:t>
            </a:r>
            <a:r>
              <a:rPr lang="tr-TR" sz="3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Statik Yapı Teknik Ressamlığı 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 Yüzey Kaplama ve Yalıtımı Dalı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  <a:latin typeface="Algerian" panose="04020705040A02060702" pitchFamily="82" charset="0"/>
              </a:rPr>
              <a:t>MOTORLU ARAÇLAR TEKNOLOJİSİ ALANI 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(https://www.youtube.com/watch?v=Xs7jssKqvYA)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Otomotiv Elektromekanik </a:t>
            </a:r>
            <a:r>
              <a:rPr lang="tr-TR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Otomotiv Boya Dalı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Otomotiv Gövde </a:t>
            </a:r>
            <a:r>
              <a:rPr lang="tr-TR" sz="3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Dalı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  <a:latin typeface="Algerian" panose="04020705040A02060702" pitchFamily="82" charset="0"/>
              </a:rPr>
              <a:t>KİMYA TEKNOLOJİSİ ALANI </a:t>
            </a:r>
            <a:r>
              <a:rPr lang="tr-T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(https://www.youtube.com/watch?v=qBU0XTsLxDw)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Kimya Teknolojisi Alanı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tr-TR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25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6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tr-TR" sz="36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2" y="185328"/>
            <a:ext cx="1839415" cy="18394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88" y="1324655"/>
            <a:ext cx="2492570" cy="140017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92" y="2814909"/>
            <a:ext cx="4648562" cy="34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521DDA-7AB8-FB39-185F-0B5DC361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2573334"/>
            <a:ext cx="9397138" cy="1833566"/>
          </a:xfrm>
        </p:spPr>
        <p:txBody>
          <a:bodyPr>
            <a:normAutofit/>
          </a:bodyPr>
          <a:lstStyle/>
          <a:p>
            <a:pPr algn="ctr"/>
            <a:r>
              <a:rPr lang="tr-TR" sz="2400" dirty="0"/>
              <a:t>SİZ DEĞERLİ ÖĞRENCİLERİMİZİ</a:t>
            </a:r>
            <a:br>
              <a:rPr lang="tr-TR" sz="2400" dirty="0"/>
            </a:br>
            <a:r>
              <a:rPr lang="tr-TR" sz="2400" b="1" dirty="0">
                <a:solidFill>
                  <a:srgbClr val="FF0000"/>
                </a:solidFill>
              </a:rPr>
              <a:t>ELEKTRİK ELEKTRONİK </a:t>
            </a:r>
            <a:r>
              <a:rPr lang="tr-TR" sz="2400" b="1" dirty="0" smtClean="0">
                <a:solidFill>
                  <a:srgbClr val="FF0000"/>
                </a:solidFill>
              </a:rPr>
              <a:t>TEKNOLOJİLERİ </a:t>
            </a:r>
            <a:r>
              <a:rPr lang="tr-TR" sz="2400" dirty="0" smtClean="0"/>
              <a:t>ALANINDA </a:t>
            </a:r>
            <a:r>
              <a:rPr lang="tr-TR" sz="2400" dirty="0"/>
              <a:t>GÖRMEKTEN, BİLGİLERİMİZİ VE </a:t>
            </a:r>
            <a:r>
              <a:rPr lang="tr-TR" sz="2400" dirty="0" smtClean="0"/>
              <a:t>TECRÜBELERİMİZİ SİZLERLE PAYLAŞMAKTAN  </a:t>
            </a:r>
            <a:r>
              <a:rPr lang="tr-TR" sz="2400" dirty="0"/>
              <a:t>MUTLULUK DUYARIZ. 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8068DA8-0663-50FE-7137-3C29D5C5D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543" y="6415691"/>
            <a:ext cx="3042993" cy="414977"/>
          </a:xfrm>
        </p:spPr>
        <p:txBody>
          <a:bodyPr>
            <a:normAutofit fontScale="77500" lnSpcReduction="20000"/>
          </a:bodyPr>
          <a:lstStyle/>
          <a:p>
            <a:r>
              <a:rPr lang="tr-TR" sz="3200" dirty="0">
                <a:solidFill>
                  <a:schemeClr val="tx1"/>
                </a:solidFill>
                <a:latin typeface="Algerian" panose="04020705040A02060702" pitchFamily="82" charset="0"/>
              </a:rPr>
              <a:t>TEŞEKKÜR EDERİZ.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2871"/>
            <a:ext cx="661261" cy="661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142871"/>
            <a:ext cx="4330700" cy="25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90" y="4310059"/>
            <a:ext cx="63373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345474" y="5714437"/>
            <a:ext cx="9397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dirty="0"/>
              <a:t>GENÇLER!  SİZLERİ MESLEKİ VE TEKNİK EĞİTİM AİLESİNE KATILMAYA BEKLİYORUZ </a:t>
            </a:r>
          </a:p>
          <a:p>
            <a:pPr algn="ctr"/>
            <a:r>
              <a:rPr lang="tr-TR" altLang="tr-TR" dirty="0"/>
              <a:t>Ülkemizin Sizlere İhtiyacı Var</a:t>
            </a:r>
          </a:p>
        </p:txBody>
      </p:sp>
    </p:spTree>
    <p:extLst>
      <p:ext uri="{BB962C8B-B14F-4D97-AF65-F5344CB8AC3E}">
        <p14:creationId xmlns:p14="http://schemas.microsoft.com/office/powerpoint/2010/main" val="8436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679132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>
            <a:spLocks noChangeArrowheads="1"/>
          </p:cNvSpPr>
          <p:nvPr/>
        </p:nvSpPr>
        <p:spPr bwMode="auto">
          <a:xfrm>
            <a:off x="6796140" y="877026"/>
            <a:ext cx="515112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500" b="1" i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Sevgi de, bilgi de</a:t>
            </a:r>
          </a:p>
          <a:p>
            <a:pPr eaLnBrk="1" hangingPunct="1"/>
            <a:r>
              <a:rPr lang="tr-TR" altLang="tr-TR" sz="2500" b="1" i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paylaştıkça çoğalan değerlerdir.</a:t>
            </a:r>
          </a:p>
          <a:p>
            <a:pPr eaLnBrk="1" hangingPunct="1"/>
            <a:r>
              <a:rPr lang="tr-TR" altLang="tr-TR" sz="2500" b="1" i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Bölüşecek sevgilerinizi,</a:t>
            </a:r>
          </a:p>
          <a:p>
            <a:pPr eaLnBrk="1" hangingPunct="1"/>
            <a:r>
              <a:rPr lang="tr-TR" altLang="tr-TR" sz="2500" b="1" i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paylaşacak bilgilerinizi ömür boyu kaybetmeden yaşamanız dileğiyle</a:t>
            </a:r>
          </a:p>
          <a:p>
            <a:pPr eaLnBrk="1" hangingPunct="1"/>
            <a:r>
              <a:rPr lang="tr-TR" altLang="tr-TR" sz="2500" b="1" i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 şey gönlünüzce olsun… </a:t>
            </a:r>
            <a:r>
              <a:rPr lang="tr-TR" altLang="tr-TR" sz="2500" b="1" dirty="0">
                <a:solidFill>
                  <a:srgbClr val="EA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;)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796140" y="4197981"/>
            <a:ext cx="5192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SEVGİYLE…</a:t>
            </a:r>
            <a:endParaRPr lang="tr-TR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174580-9D96-56AF-E46F-71C8CE203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3" y="5584234"/>
            <a:ext cx="10249627" cy="99248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400" dirty="0" smtClean="0"/>
              <a:t>Fiber hızla </a:t>
            </a:r>
            <a:r>
              <a:rPr lang="tr-TR" sz="2400" dirty="0"/>
              <a:t>değişen dünyada, 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elektrik-elektronik </a:t>
            </a:r>
            <a:r>
              <a:rPr lang="tr-TR" sz="2400" dirty="0"/>
              <a:t>teknolojisi alanı bizlere </a:t>
            </a:r>
            <a:r>
              <a:rPr lang="tr-TR" sz="2400" dirty="0" smtClean="0"/>
              <a:t>YENİ fırsatlar sunar.</a:t>
            </a:r>
            <a:endParaRPr lang="tr-TR" sz="2400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08670B6-52C3-9B26-97B1-4B8D2184B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08" y="2058131"/>
            <a:ext cx="6756400" cy="3502586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080817" y="273027"/>
            <a:ext cx="8079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/>
              <a:t>ELEKTRİK-ELEKTRONİK TEKNOLOJİSİ ALANI</a:t>
            </a:r>
            <a:endParaRPr lang="tr-TR" sz="3200" dirty="0"/>
          </a:p>
        </p:txBody>
      </p:sp>
      <p:sp>
        <p:nvSpPr>
          <p:cNvPr id="6" name="Dikdörtgen 5"/>
          <p:cNvSpPr/>
          <p:nvPr/>
        </p:nvSpPr>
        <p:spPr>
          <a:xfrm>
            <a:off x="2080817" y="857802"/>
            <a:ext cx="8079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dirty="0">
                <a:latin typeface="Calibri" panose="020F0502020204030204" pitchFamily="34" charset="0"/>
              </a:rPr>
              <a:t>Elektrik- Elektronik alanı birçok alanı etkilerken ekonomiye kendi üretimi, ihracatı ve istihdamıyla yaptığı birinci derece katkının yanında, diğer sektörlere olan etkileriyle ikinci derece katkılarda da bulunmaktadır. </a:t>
            </a:r>
          </a:p>
        </p:txBody>
      </p:sp>
    </p:spTree>
    <p:extLst>
      <p:ext uri="{BB962C8B-B14F-4D97-AF65-F5344CB8AC3E}">
        <p14:creationId xmlns:p14="http://schemas.microsoft.com/office/powerpoint/2010/main" val="10185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439903-5FD4-371F-E894-4500C79B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4550832"/>
            <a:ext cx="10300427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elektrik-elektronik teknolojisi </a:t>
            </a:r>
            <a:r>
              <a:rPr lang="tr-TR" dirty="0" smtClean="0"/>
              <a:t>AMA(N)SIZ BİR rekabet ortamını </a:t>
            </a:r>
            <a:r>
              <a:rPr lang="tr-TR" dirty="0"/>
              <a:t>da </a:t>
            </a:r>
            <a:r>
              <a:rPr lang="tr-TR" dirty="0" smtClean="0"/>
              <a:t>BERABERİNDE GETİRİYOR.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499603" y="115979"/>
            <a:ext cx="371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Endüstriyel Bakım Onarım Dalı</a:t>
            </a:r>
          </a:p>
        </p:txBody>
      </p:sp>
      <p:pic>
        <p:nvPicPr>
          <p:cNvPr id="7" name="İçerik Yer Tutucusu 8">
            <a:extLst>
              <a:ext uri="{FF2B5EF4-FFF2-40B4-BE49-F238E27FC236}">
                <a16:creationId xmlns:a16="http://schemas.microsoft.com/office/drawing/2014/main" id="{4D40037E-BC8A-B9BC-ADB0-19030DA83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03" y="772341"/>
            <a:ext cx="5149291" cy="325918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507" y="771479"/>
            <a:ext cx="4346726" cy="326004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70" y="771479"/>
            <a:ext cx="4347180" cy="32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895EA7-4821-983C-561D-60463580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3" y="4487332"/>
            <a:ext cx="9830527" cy="2053511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Ülkemizin bu </a:t>
            </a:r>
            <a:r>
              <a:rPr lang="tr-TR" dirty="0" smtClean="0"/>
              <a:t>ALANDA </a:t>
            </a:r>
            <a:r>
              <a:rPr lang="tr-TR" dirty="0"/>
              <a:t>lider ve belirleyici bir role sahip </a:t>
            </a:r>
            <a:r>
              <a:rPr lang="tr-TR" dirty="0" smtClean="0"/>
              <a:t>olması İSE ANCAK sektörün </a:t>
            </a:r>
            <a:r>
              <a:rPr lang="tr-TR" dirty="0"/>
              <a:t>yetişmiş eleman </a:t>
            </a:r>
            <a:r>
              <a:rPr lang="tr-TR" dirty="0" smtClean="0"/>
              <a:t>ihtiyacının Karşılanmasından geçiyor.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75" y="777240"/>
            <a:ext cx="4345577" cy="325918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641875" y="11597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 Haberleşme Dalı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5" y="777240"/>
            <a:ext cx="4345577" cy="32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A12675-3FBD-A0B5-B226-CD358797C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4193059"/>
            <a:ext cx="8852628" cy="2380736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MİSYONU GERÇEKLEŞTRİRMEK VE</a:t>
            </a:r>
            <a:r>
              <a:rPr lang="tr-TR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r-TR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Öğrencilerimizin </a:t>
            </a:r>
            <a:r>
              <a:rPr lang="tr-TR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geleceğin </a:t>
            </a:r>
            <a:r>
              <a:rPr lang="tr-TR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Kaşifleri OLMALARI için dünya </a:t>
            </a:r>
            <a:r>
              <a:rPr lang="tr-TR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standartlarında </a:t>
            </a:r>
            <a:r>
              <a:rPr lang="tr-TR" b="0" i="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EĞİTİM PLANLARI VE PROGRAMLARI hazırlıyoruz</a:t>
            </a:r>
            <a:r>
              <a:rPr lang="tr-TR" b="0" i="0" dirty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648D096-60CC-CB62-0DF1-573C62B10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72" y="777240"/>
            <a:ext cx="5730051" cy="3226735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23" y="777241"/>
            <a:ext cx="4301672" cy="3226254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495972" y="11597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 Haberleşme Dalı</a:t>
            </a:r>
          </a:p>
        </p:txBody>
      </p:sp>
    </p:spTree>
    <p:extLst>
      <p:ext uri="{BB962C8B-B14F-4D97-AF65-F5344CB8AC3E}">
        <p14:creationId xmlns:p14="http://schemas.microsoft.com/office/powerpoint/2010/main" val="34932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6B2CA5-223F-6832-534C-B86EF584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2" y="5176889"/>
            <a:ext cx="10846528" cy="1681111"/>
          </a:xfrm>
        </p:spPr>
        <p:txBody>
          <a:bodyPr>
            <a:normAutofit fontScale="90000"/>
          </a:bodyPr>
          <a:lstStyle/>
          <a:p>
            <a:pPr algn="ctr"/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tr-TR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teknolojiyle donatılmış laboratuvarlarımız </a:t>
            </a:r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deneyerek ve gözleyerek öğrenme imkanı sunuyor.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0776" y="1085912"/>
            <a:ext cx="4085045" cy="3063784"/>
          </a:xfrm>
          <a:prstGeom prst="rect">
            <a:avLst/>
          </a:prstGeom>
        </p:spPr>
      </p:pic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45CD00EB-18D5-89F4-9B62-FBAC8E770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406" y="4814047"/>
            <a:ext cx="3243535" cy="3921133"/>
          </a:xfrm>
        </p:spPr>
      </p:pic>
      <p:sp>
        <p:nvSpPr>
          <p:cNvPr id="8" name="Dikdörtgen 7"/>
          <p:cNvSpPr/>
          <p:nvPr/>
        </p:nvSpPr>
        <p:spPr>
          <a:xfrm>
            <a:off x="1528354" y="11597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 Haberleşme Dalı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12" y="848153"/>
            <a:ext cx="7695527" cy="432873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55" y="848152"/>
            <a:ext cx="5771647" cy="43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4104D-B880-CDF9-B4B2-05BCD630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963" y="5350933"/>
            <a:ext cx="8522427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tr-TR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elektrik ve elektroniğin sağlam temellerini </a:t>
            </a:r>
            <a:r>
              <a:rPr lang="tr-TR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ATMA YOLUNDA İLERLİYORUZ.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5979"/>
            <a:ext cx="661261" cy="6612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910" y="1333766"/>
            <a:ext cx="4499346" cy="337451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73131" y="1857018"/>
            <a:ext cx="4505236" cy="337892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442963" y="11597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Elektronik Haberleşme Dalı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63" y="771348"/>
            <a:ext cx="6006982" cy="45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 dir="u"/>
        <p:sndAc>
          <p:stSnd>
            <p:snd r:embed="rId2" name="voltage.wav"/>
          </p:stSnd>
        </p:sndAc>
      </p:transition>
    </mc:Choice>
    <mc:Fallback xmlns="">
      <p:transition spd="slow">
        <p:push dir="u"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639</TotalTime>
  <Words>514</Words>
  <Application>Microsoft Office PowerPoint</Application>
  <PresentationFormat>Geniş ekran</PresentationFormat>
  <Paragraphs>77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0" baseType="lpstr">
      <vt:lpstr>Algerian</vt:lpstr>
      <vt:lpstr>Calibri</vt:lpstr>
      <vt:lpstr>Century Gothic</vt:lpstr>
      <vt:lpstr>DINbek Bold</vt:lpstr>
      <vt:lpstr>Segoe UI</vt:lpstr>
      <vt:lpstr>Times New Roman</vt:lpstr>
      <vt:lpstr>Wingdings</vt:lpstr>
      <vt:lpstr>Wingdings 3</vt:lpstr>
      <vt:lpstr>Dilim</vt:lpstr>
      <vt:lpstr>PowerPoint Sunusu</vt:lpstr>
      <vt:lpstr>PowerPoint Sunusu</vt:lpstr>
      <vt:lpstr>KÜÇÜKYALI MESLEKİ VE TEKNİK ANADOLU LİSESİ (https://kmtal.meb.k12.tr)</vt:lpstr>
      <vt:lpstr>Fiber hızla değişen dünyada,  elektrik-elektronik teknolojisi alanı bizlere YENİ fırsatlar sunar.</vt:lpstr>
      <vt:lpstr>elektrik-elektronik teknolojisi AMA(N)SIZ BİR rekabet ortamını da BERABERİNDE GETİRİYOR.</vt:lpstr>
      <vt:lpstr>Ülkemizin bu ALANDA lider ve belirleyici bir role sahip olması İSE ANCAK sektörün yetişmiş eleman ihtiyacının Karşılanmasından geçiyor.</vt:lpstr>
      <vt:lpstr>BU MİSYONU GERÇEKLEŞTRİRMEK VE  Öğrencilerimizin geleceğin Kaşifleri OLMALARI için dünya standartlarında EĞİTİM PLANLARI VE PROGRAMLARI hazırlıyoruz. </vt:lpstr>
      <vt:lpstr>Son teknolojiyle donatılmış laboratuvarlarımız deneyerek ve gözleyerek öğrenme imkanı sunuyor.</vt:lpstr>
      <vt:lpstr>elektrik ve elektroniğin sağlam temellerini ATMA YOLUNDA İLERLİYORUZ.</vt:lpstr>
      <vt:lpstr>elektrik ve elektroniğin sağlam temellerini ATMA YOLUNDA İLERLİYORUZ.</vt:lpstr>
      <vt:lpstr>OKULUMUZ VE ALANIMIZ, MİLLİ EĞİTİM BAKANLIĞIMIZCA SEÇİLEN 51 AR-GE OKULUNDAN VE ALANINDAN BİRİ OLMAYA HAK KAZANMIŞTIR.</vt:lpstr>
      <vt:lpstr>ARAŞTIRMA GELİŞTİRME KAPSAMINDA</vt:lpstr>
      <vt:lpstr>MİLLİ EĞİTİM BAKANLIĞINA ;  ELEKTRİK-ELEKTRONİK DENEY SETLERİ</vt:lpstr>
      <vt:lpstr>HER TÜRLÜ LED ARMATÜRLER(LAMBA)</vt:lpstr>
      <vt:lpstr>MÜŞTERİ TALEPLERİNE UYGUN ELEKTRONİK CİHAZLAR</vt:lpstr>
      <vt:lpstr>ÖZEL SEKTÖR İÇİN ÇEŞİTLİ DEVRE KARTLARI</vt:lpstr>
      <vt:lpstr>ÖZEL SEKTÖR İÇİN ÇEŞİTLİ DEVRE KARTLARI</vt:lpstr>
      <vt:lpstr>ARAŞTIRMA VE GELİŞTİRME YAPTIĞIMIZ ÜRÜNLERİMİZ K-TECH MARKASI İLE DÖNER SERMAYE İŞLETMEMİZCE PİYASAYA SUNULMAKTADIR.</vt:lpstr>
      <vt:lpstr>DÖNER SERMAYE(DÖSE)  KAPSAMINDA</vt:lpstr>
      <vt:lpstr>DÖNER SERMAYE(DÖSE) İŞLETMEMİZDE ÖĞRENCİLERİMİZ DERS SAATLERİ DIŞINDA ÜRETİME KATILMAKTADIR. </vt:lpstr>
      <vt:lpstr>ÖĞRENCİLERİMİZ DÖSE KAPSAMINDA UYGULAMALI EĞİTİM YAPMAKTADIR.</vt:lpstr>
      <vt:lpstr>DÖSE KAPSAMINDA MADDİ KAZANÇ SAĞLANMAKTADIR.</vt:lpstr>
      <vt:lpstr>DÖSE KAPSAMINDA MADDİ KAZANÇ SAĞLANMAKTADIR.</vt:lpstr>
      <vt:lpstr>DÖSE KAPSAMINDA MADDİ KAZANÇ SAĞLANMAKTADIR.</vt:lpstr>
      <vt:lpstr>BUNLARLA BİRLİKTE  ELEKTRİK ELEKTRONİK ALANI BAKANLIĞIMIZCA  ADALAR      ATAŞEHİR                             KADIKÖY               KARTAL                   MALTEPE                  İLÇELERİNİN ETKİLEŞİMLİ TAHTA DESTEK NOKTASI OLARAK SEÇİLMİŞTİR.</vt:lpstr>
      <vt:lpstr>PowerPoint Sunusu</vt:lpstr>
      <vt:lpstr>PowerPoint Sunusu</vt:lpstr>
      <vt:lpstr>PowerPoint Sunusu</vt:lpstr>
      <vt:lpstr>Eğitim ve Kariyer İmkânları  Mesleki ve teknik Anadolu lisesinden sonra “Yükseköğretime Geçiş Sınavı”nda başarılı olanlar, lisans programlarına ya da meslek yüksekokullarının ilgili bölümlerine devam edebilirler. </vt:lpstr>
      <vt:lpstr>SİZ DEĞERLİ ÖĞRENCİLERİMİZİ ELEKTRİK ELEKTRONİK TEKNOLOJİLERİ ALANINDA GÖRMEKTEN, BİLGİLERİMİZİ VE TECRÜBELERİMİZİ SİZLERLE PAYLAŞMAKTAN  MUTLULUK DUYARIZ.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KÜÇÜKYALI MESLEKİ VE TEKNİK ANADOLU LİSESİ</dc:title>
  <dc:creator>GD</dc:creator>
  <cp:lastModifiedBy>HP</cp:lastModifiedBy>
  <cp:revision>59</cp:revision>
  <dcterms:created xsi:type="dcterms:W3CDTF">2023-04-23T19:02:59Z</dcterms:created>
  <dcterms:modified xsi:type="dcterms:W3CDTF">2023-05-03T08:48:09Z</dcterms:modified>
</cp:coreProperties>
</file>